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8" r:id="rId3"/>
    <p:sldId id="269" r:id="rId4"/>
    <p:sldId id="270" r:id="rId5"/>
    <p:sldId id="272" r:id="rId6"/>
    <p:sldId id="271" r:id="rId7"/>
    <p:sldId id="273" r:id="rId8"/>
    <p:sldId id="274" r:id="rId9"/>
    <p:sldId id="275" r:id="rId10"/>
    <p:sldId id="257" r:id="rId11"/>
    <p:sldId id="258" r:id="rId12"/>
    <p:sldId id="259" r:id="rId13"/>
    <p:sldId id="260" r:id="rId14"/>
    <p:sldId id="261" r:id="rId15"/>
    <p:sldId id="262" r:id="rId16"/>
    <p:sldId id="263" r:id="rId17"/>
    <p:sldId id="264" r:id="rId18"/>
    <p:sldId id="265" r:id="rId19"/>
    <p:sldId id="266" r:id="rId20"/>
    <p:sldId id="267" r:id="rId21"/>
    <p:sldId id="276"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26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1593A-6F03-0F4C-84A4-42CA2780C855}" type="datetimeFigureOut">
              <a:rPr lang="en-US" smtClean="0"/>
              <a:t>28/09/14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379A4A-C304-DE47-B271-6BD69031225C}" type="slidenum">
              <a:rPr lang="en-US" smtClean="0"/>
              <a:t>‹#›</a:t>
            </a:fld>
            <a:endParaRPr lang="en-US"/>
          </a:p>
        </p:txBody>
      </p:sp>
    </p:spTree>
    <p:extLst>
      <p:ext uri="{BB962C8B-B14F-4D97-AF65-F5344CB8AC3E}">
        <p14:creationId xmlns:p14="http://schemas.microsoft.com/office/powerpoint/2010/main" val="14580740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379A4A-C304-DE47-B271-6BD69031225C}" type="slidenum">
              <a:rPr lang="en-US" smtClean="0"/>
              <a:t>4</a:t>
            </a:fld>
            <a:endParaRPr lang="en-US"/>
          </a:p>
        </p:txBody>
      </p:sp>
    </p:spTree>
    <p:extLst>
      <p:ext uri="{BB962C8B-B14F-4D97-AF65-F5344CB8AC3E}">
        <p14:creationId xmlns:p14="http://schemas.microsoft.com/office/powerpoint/2010/main" val="142412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28/09/14</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28/09/14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28/09/14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28/09/14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28/09/14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28/09/14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28/09/14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28/09/14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28/09/14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28/09/14</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28/09/14</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28/09/14</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Leave Application Management</a:t>
            </a:r>
            <a:endParaRPr lang="en-US" dirty="0"/>
          </a:p>
        </p:txBody>
      </p:sp>
      <p:sp>
        <p:nvSpPr>
          <p:cNvPr id="3" name="Subtitle 2"/>
          <p:cNvSpPr>
            <a:spLocks noGrp="1"/>
          </p:cNvSpPr>
          <p:nvPr>
            <p:ph type="subTitle" idx="1"/>
          </p:nvPr>
        </p:nvSpPr>
        <p:spPr/>
        <p:txBody>
          <a:bodyPr/>
          <a:lstStyle/>
          <a:p>
            <a:r>
              <a:rPr lang="en-US" dirty="0" smtClean="0"/>
              <a:t>Amol Modi</a:t>
            </a:r>
          </a:p>
          <a:p>
            <a:r>
              <a:rPr lang="en-US" dirty="0" err="1" smtClean="0"/>
              <a:t>Anjana</a:t>
            </a:r>
            <a:r>
              <a:rPr lang="en-US" dirty="0" smtClean="0"/>
              <a:t> </a:t>
            </a:r>
            <a:r>
              <a:rPr lang="en-US" dirty="0" err="1" smtClean="0"/>
              <a:t>Pradeep</a:t>
            </a:r>
            <a:endParaRPr lang="en-US" dirty="0" smtClean="0"/>
          </a:p>
          <a:p>
            <a:r>
              <a:rPr lang="en-US" dirty="0" err="1" smtClean="0"/>
              <a:t>Supratika</a:t>
            </a:r>
            <a:r>
              <a:rPr lang="en-US" dirty="0" smtClean="0"/>
              <a:t> Banerjee</a:t>
            </a:r>
            <a:endParaRPr lang="en-US" dirty="0"/>
          </a:p>
        </p:txBody>
      </p:sp>
    </p:spTree>
    <p:extLst>
      <p:ext uri="{BB962C8B-B14F-4D97-AF65-F5344CB8AC3E}">
        <p14:creationId xmlns:p14="http://schemas.microsoft.com/office/powerpoint/2010/main" val="2228555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Page</a:t>
            </a:r>
            <a:endParaRPr lang="en-US" dirty="0"/>
          </a:p>
        </p:txBody>
      </p:sp>
      <p:pic>
        <p:nvPicPr>
          <p:cNvPr id="4" name="Content Placeholder 3" descr="source.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57900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4" name="Content Placeholder 3" descr="login.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79032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Page</a:t>
            </a:r>
            <a:endParaRPr lang="en-US" dirty="0"/>
          </a:p>
        </p:txBody>
      </p:sp>
      <p:pic>
        <p:nvPicPr>
          <p:cNvPr id="4" name="Content Placeholder 3" descr="student.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1335393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Leaveform</a:t>
            </a:r>
            <a:r>
              <a:rPr lang="en-US" dirty="0" smtClean="0"/>
              <a:t> Page</a:t>
            </a:r>
            <a:endParaRPr lang="en-US" dirty="0"/>
          </a:p>
        </p:txBody>
      </p:sp>
      <p:pic>
        <p:nvPicPr>
          <p:cNvPr id="4" name="Content Placeholder 3" descr="leaveform.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3186561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 Page</a:t>
            </a:r>
            <a:endParaRPr lang="en-US" dirty="0"/>
          </a:p>
        </p:txBody>
      </p:sp>
      <p:pic>
        <p:nvPicPr>
          <p:cNvPr id="4" name="Content Placeholder 3" descr="submit.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092771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Page</a:t>
            </a:r>
            <a:endParaRPr lang="en-US" dirty="0"/>
          </a:p>
        </p:txBody>
      </p:sp>
      <p:pic>
        <p:nvPicPr>
          <p:cNvPr id="4" name="Content Placeholder 3" descr="teacher.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48670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Page</a:t>
            </a:r>
            <a:endParaRPr lang="en-US" dirty="0"/>
          </a:p>
        </p:txBody>
      </p:sp>
      <p:pic>
        <p:nvPicPr>
          <p:cNvPr id="4" name="Content Placeholder 3" descr="attendance.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59982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Attendance Page</a:t>
            </a:r>
            <a:endParaRPr lang="en-US" dirty="0"/>
          </a:p>
        </p:txBody>
      </p:sp>
      <p:pic>
        <p:nvPicPr>
          <p:cNvPr id="4" name="Content Placeholder 3" descr="grantatt.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42458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Attendance</a:t>
            </a:r>
            <a:endParaRPr lang="en-US" dirty="0"/>
          </a:p>
        </p:txBody>
      </p:sp>
      <p:pic>
        <p:nvPicPr>
          <p:cNvPr id="4" name="Content Placeholder 3" descr="update.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696786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Application Page</a:t>
            </a:r>
            <a:endParaRPr lang="en-US" dirty="0"/>
          </a:p>
        </p:txBody>
      </p:sp>
      <p:pic>
        <p:nvPicPr>
          <p:cNvPr id="4" name="Content Placeholder 3" descr="grantapp.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413745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latin typeface="Microsoft Himalaya" charset="0"/>
              </a:rPr>
              <a:t>  		The </a:t>
            </a:r>
            <a:r>
              <a:rPr lang="en-US" dirty="0">
                <a:latin typeface="Microsoft Himalaya" charset="0"/>
              </a:rPr>
              <a:t>main objective of the proposed system is to decrease the paper work and easier record maintenance by having a particular website for attendance, </a:t>
            </a:r>
            <a:r>
              <a:rPr lang="en-US" dirty="0" smtClean="0">
                <a:latin typeface="Microsoft Himalaya" charset="0"/>
              </a:rPr>
              <a:t>leaves maintenance</a:t>
            </a:r>
            <a:r>
              <a:rPr lang="en-US" dirty="0">
                <a:latin typeface="Microsoft Himalaya" charset="0"/>
              </a:rPr>
              <a:t>.   </a:t>
            </a:r>
            <a:endParaRPr lang="en-US" b="1" dirty="0">
              <a:latin typeface="Microsoft Himalaya" charset="0"/>
            </a:endParaRPr>
          </a:p>
          <a:p>
            <a:r>
              <a:rPr lang="en-US" b="1" dirty="0">
                <a:latin typeface="Microsoft Himalaya" charset="0"/>
              </a:rPr>
              <a:t>  </a:t>
            </a:r>
            <a:r>
              <a:rPr lang="en-US" b="1" dirty="0" smtClean="0">
                <a:latin typeface="Microsoft Himalaya" charset="0"/>
              </a:rPr>
              <a:t>		</a:t>
            </a:r>
            <a:r>
              <a:rPr lang="en-US" dirty="0" smtClean="0">
                <a:latin typeface="Microsoft Himalaya" charset="0"/>
              </a:rPr>
              <a:t>Initially leave application </a:t>
            </a:r>
            <a:r>
              <a:rPr lang="en-US" dirty="0">
                <a:latin typeface="Microsoft Himalaya" charset="0"/>
              </a:rPr>
              <a:t>is </a:t>
            </a:r>
            <a:r>
              <a:rPr lang="en-US" dirty="0" smtClean="0">
                <a:latin typeface="Microsoft Himalaya" charset="0"/>
              </a:rPr>
              <a:t>given to the respective teacher in a paper form. Then the teacher checks the attendance and makes a call regarding granting the leave. </a:t>
            </a:r>
            <a:r>
              <a:rPr lang="en-US" dirty="0">
                <a:latin typeface="Microsoft Himalaya" charset="0"/>
              </a:rPr>
              <a:t>Staff needs to submit </a:t>
            </a:r>
            <a:r>
              <a:rPr lang="en-US" dirty="0" smtClean="0">
                <a:latin typeface="Microsoft Himalaya" charset="0"/>
              </a:rPr>
              <a:t>the </a:t>
            </a:r>
            <a:r>
              <a:rPr lang="en-US" dirty="0">
                <a:latin typeface="Microsoft Himalaya" charset="0"/>
              </a:rPr>
              <a:t>leaves manually to their respected higher authorities.</a:t>
            </a:r>
          </a:p>
          <a:p>
            <a:r>
              <a:rPr lang="en-US" dirty="0">
                <a:latin typeface="Microsoft Himalaya" charset="0"/>
              </a:rPr>
              <a:t>  </a:t>
            </a:r>
            <a:r>
              <a:rPr lang="en-US" dirty="0" smtClean="0">
                <a:latin typeface="Microsoft Himalaya" charset="0"/>
              </a:rPr>
              <a:t>		This </a:t>
            </a:r>
            <a:r>
              <a:rPr lang="en-US" dirty="0">
                <a:latin typeface="Microsoft Himalaya" charset="0"/>
              </a:rPr>
              <a:t>increases the paper work at the same time maintaining the records is more tedious. </a:t>
            </a:r>
            <a:endParaRPr lang="en-US" dirty="0"/>
          </a:p>
        </p:txBody>
      </p:sp>
    </p:spTree>
    <p:extLst>
      <p:ext uri="{BB962C8B-B14F-4D97-AF65-F5344CB8AC3E}">
        <p14:creationId xmlns:p14="http://schemas.microsoft.com/office/powerpoint/2010/main" val="2703322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Status Page</a:t>
            </a:r>
            <a:endParaRPr lang="en-US" dirty="0"/>
          </a:p>
        </p:txBody>
      </p:sp>
      <p:pic>
        <p:nvPicPr>
          <p:cNvPr id="4" name="Content Placeholder 3" descr="leavestatus.png"/>
          <p:cNvPicPr>
            <a:picLocks noGrp="1" noChangeAspect="1"/>
          </p:cNvPicPr>
          <p:nvPr>
            <p:ph idx="1"/>
          </p:nvPr>
        </p:nvPicPr>
        <p:blipFill>
          <a:blip r:embed="rId2">
            <a:extLst>
              <a:ext uri="{28A0092B-C50C-407E-A947-70E740481C1C}">
                <a14:useLocalDpi xmlns:a14="http://schemas.microsoft.com/office/drawing/2010/main" val="0"/>
              </a:ext>
            </a:extLst>
          </a:blip>
          <a:srcRect t="3472" b="3472"/>
          <a:stretch>
            <a:fillRect/>
          </a:stretch>
        </p:blipFill>
        <p:spPr/>
      </p:pic>
    </p:spTree>
    <p:extLst>
      <p:ext uri="{BB962C8B-B14F-4D97-AF65-F5344CB8AC3E}">
        <p14:creationId xmlns:p14="http://schemas.microsoft.com/office/powerpoint/2010/main" val="230528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77500" lnSpcReduction="20000"/>
          </a:bodyPr>
          <a:lstStyle/>
          <a:p>
            <a:pPr>
              <a:lnSpc>
                <a:spcPct val="90000"/>
              </a:lnSpc>
            </a:pPr>
            <a:r>
              <a:rPr lang="en-US" dirty="0" smtClean="0">
                <a:latin typeface="Microsoft Himalaya" charset="0"/>
              </a:rPr>
              <a:t>  		Leave </a:t>
            </a:r>
            <a:r>
              <a:rPr lang="en-US" dirty="0">
                <a:latin typeface="Microsoft Himalaya" charset="0"/>
              </a:rPr>
              <a:t>Management System is very useful for college to maintain the </a:t>
            </a:r>
            <a:r>
              <a:rPr lang="en-US" dirty="0" smtClean="0">
                <a:latin typeface="Microsoft Himalaya" charset="0"/>
              </a:rPr>
              <a:t>leave </a:t>
            </a:r>
            <a:r>
              <a:rPr lang="en-US" dirty="0">
                <a:latin typeface="Microsoft Himalaya" charset="0"/>
              </a:rPr>
              <a:t>records of the </a:t>
            </a:r>
            <a:r>
              <a:rPr lang="en-US" dirty="0" smtClean="0">
                <a:latin typeface="Microsoft Himalaya" charset="0"/>
              </a:rPr>
              <a:t>students. </a:t>
            </a:r>
            <a:r>
              <a:rPr lang="en-US" dirty="0">
                <a:latin typeface="Microsoft Himalaya" charset="0"/>
              </a:rPr>
              <a:t>This system not only maintains the attendance details of the </a:t>
            </a:r>
            <a:r>
              <a:rPr lang="en-US" dirty="0" smtClean="0">
                <a:latin typeface="Microsoft Himalaya" charset="0"/>
              </a:rPr>
              <a:t>student. </a:t>
            </a:r>
            <a:r>
              <a:rPr lang="en-US" dirty="0">
                <a:latin typeface="Microsoft Himalaya" charset="0"/>
              </a:rPr>
              <a:t>it also maintains the leave applications of the staff and notices for the staff and handling of the leaves by the higher authorities .</a:t>
            </a:r>
          </a:p>
          <a:p>
            <a:pPr>
              <a:lnSpc>
                <a:spcPct val="90000"/>
              </a:lnSpc>
            </a:pPr>
            <a:r>
              <a:rPr lang="en-US" dirty="0">
                <a:latin typeface="Microsoft Himalaya" charset="0"/>
              </a:rPr>
              <a:t> </a:t>
            </a:r>
            <a:r>
              <a:rPr lang="en-US" dirty="0" smtClean="0">
                <a:latin typeface="Microsoft Himalaya" charset="0"/>
              </a:rPr>
              <a:t>  	The teachers may </a:t>
            </a:r>
            <a:r>
              <a:rPr lang="en-US" dirty="0">
                <a:latin typeface="Microsoft Himalaya" charset="0"/>
              </a:rPr>
              <a:t>accept or reject the leave applications requested by the </a:t>
            </a:r>
            <a:r>
              <a:rPr lang="en-US" dirty="0" smtClean="0">
                <a:latin typeface="Microsoft Himalaya" charset="0"/>
              </a:rPr>
              <a:t>student. </a:t>
            </a:r>
            <a:r>
              <a:rPr lang="en-US" dirty="0">
                <a:latin typeface="Microsoft Himalaya" charset="0"/>
              </a:rPr>
              <a:t>Thus this system maintains the excess amount of job done by college to maintain the attendance, </a:t>
            </a:r>
            <a:r>
              <a:rPr lang="en-US" dirty="0" smtClean="0">
                <a:latin typeface="Microsoft Himalaya" charset="0"/>
              </a:rPr>
              <a:t>leaves.</a:t>
            </a:r>
            <a:endParaRPr lang="en-US" dirty="0">
              <a:latin typeface="Microsoft Himalaya" charset="0"/>
            </a:endParaRPr>
          </a:p>
          <a:p>
            <a:pPr>
              <a:lnSpc>
                <a:spcPct val="90000"/>
              </a:lnSpc>
            </a:pPr>
            <a:r>
              <a:rPr lang="en-US" dirty="0" smtClean="0">
                <a:latin typeface="Microsoft Himalaya" charset="0"/>
              </a:rPr>
              <a:t>  		This </a:t>
            </a:r>
            <a:r>
              <a:rPr lang="en-US" dirty="0">
                <a:latin typeface="Microsoft Himalaya" charset="0"/>
              </a:rPr>
              <a:t>Attendance Management System is using the Login mechanism by using the Username and Password. At the time of login the user needs to Punch In and at the time of logout the user needs to Punch </a:t>
            </a:r>
            <a:r>
              <a:rPr lang="en-US" dirty="0" smtClean="0">
                <a:latin typeface="Microsoft Himalaya" charset="0"/>
              </a:rPr>
              <a:t>Out.</a:t>
            </a:r>
            <a:endParaRPr lang="en-US" dirty="0">
              <a:latin typeface="Microsoft Himalaya" charset="0"/>
            </a:endParaRPr>
          </a:p>
          <a:p>
            <a:endParaRPr lang="en-US" dirty="0"/>
          </a:p>
        </p:txBody>
      </p:sp>
    </p:spTree>
    <p:extLst>
      <p:ext uri="{BB962C8B-B14F-4D97-AF65-F5344CB8AC3E}">
        <p14:creationId xmlns:p14="http://schemas.microsoft.com/office/powerpoint/2010/main" val="1506137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995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idx="1"/>
          </p:nvPr>
        </p:nvSpPr>
        <p:spPr/>
        <p:txBody>
          <a:bodyPr>
            <a:normAutofit lnSpcReduction="10000"/>
          </a:bodyPr>
          <a:lstStyle/>
          <a:p>
            <a:r>
              <a:rPr lang="en-US" dirty="0" smtClean="0">
                <a:latin typeface="Microsoft Himalaya" charset="0"/>
              </a:rPr>
              <a:t> In the current system, </a:t>
            </a:r>
            <a:r>
              <a:rPr lang="en-US" dirty="0">
                <a:latin typeface="Microsoft Himalaya" charset="0"/>
              </a:rPr>
              <a:t>leave application is given to the respective teacher in a paper form. Then the teacher checks the attendance and makes a call regarding granting the leave. Staff needs to submit the leaves manually to their respected higher </a:t>
            </a:r>
            <a:r>
              <a:rPr lang="en-US" dirty="0" smtClean="0">
                <a:latin typeface="Microsoft Himalaya" charset="0"/>
              </a:rPr>
              <a:t>authorities.</a:t>
            </a:r>
            <a:r>
              <a:rPr lang="en-US" dirty="0">
                <a:latin typeface="Microsoft Himalaya" charset="0"/>
              </a:rPr>
              <a:t> This increases the paper work and makes the record maintenance tedious</a:t>
            </a:r>
            <a:r>
              <a:rPr lang="en-US" dirty="0" smtClean="0">
                <a:latin typeface="Microsoft Himalaya" charset="0"/>
              </a:rPr>
              <a:t>. The attendance is updated regularly on the MIS-login.</a:t>
            </a:r>
            <a:endParaRPr lang="en-US" dirty="0"/>
          </a:p>
        </p:txBody>
      </p:sp>
    </p:spTree>
    <p:extLst>
      <p:ext uri="{BB962C8B-B14F-4D97-AF65-F5344CB8AC3E}">
        <p14:creationId xmlns:p14="http://schemas.microsoft.com/office/powerpoint/2010/main" val="298815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dirty="0" smtClean="0"/>
              <a:t>Student</a:t>
            </a:r>
          </a:p>
          <a:p>
            <a:pPr marL="0" indent="0">
              <a:buNone/>
            </a:pPr>
            <a:endParaRPr lang="en-US" dirty="0" smtClean="0"/>
          </a:p>
          <a:p>
            <a:r>
              <a:rPr lang="en-US" dirty="0" smtClean="0"/>
              <a:t>Teacher</a:t>
            </a:r>
            <a:endParaRPr lang="en-US" dirty="0"/>
          </a:p>
        </p:txBody>
      </p:sp>
    </p:spTree>
    <p:extLst>
      <p:ext uri="{BB962C8B-B14F-4D97-AF65-F5344CB8AC3E}">
        <p14:creationId xmlns:p14="http://schemas.microsoft.com/office/powerpoint/2010/main" val="17433015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Module</a:t>
            </a:r>
            <a:endParaRPr lang="en-US" dirty="0"/>
          </a:p>
        </p:txBody>
      </p:sp>
      <p:sp>
        <p:nvSpPr>
          <p:cNvPr id="3" name="Content Placeholder 2"/>
          <p:cNvSpPr>
            <a:spLocks noGrp="1"/>
          </p:cNvSpPr>
          <p:nvPr>
            <p:ph idx="1"/>
          </p:nvPr>
        </p:nvSpPr>
        <p:spPr/>
        <p:txBody>
          <a:bodyPr/>
          <a:lstStyle/>
          <a:p>
            <a:r>
              <a:rPr lang="en-US" dirty="0" smtClean="0"/>
              <a:t>View Attendance Report</a:t>
            </a:r>
          </a:p>
          <a:p>
            <a:endParaRPr lang="en-US" dirty="0"/>
          </a:p>
          <a:p>
            <a:r>
              <a:rPr lang="en-US" dirty="0" smtClean="0"/>
              <a:t>Apply for Leave</a:t>
            </a:r>
          </a:p>
          <a:p>
            <a:endParaRPr lang="en-US" dirty="0"/>
          </a:p>
          <a:p>
            <a:r>
              <a:rPr lang="en-US" dirty="0" smtClean="0"/>
              <a:t>Check Leave form status</a:t>
            </a:r>
            <a:endParaRPr lang="en-US" dirty="0"/>
          </a:p>
        </p:txBody>
      </p:sp>
    </p:spTree>
    <p:extLst>
      <p:ext uri="{BB962C8B-B14F-4D97-AF65-F5344CB8AC3E}">
        <p14:creationId xmlns:p14="http://schemas.microsoft.com/office/powerpoint/2010/main" val="336636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Module</a:t>
            </a:r>
            <a:endParaRPr lang="en-US" dirty="0"/>
          </a:p>
        </p:txBody>
      </p:sp>
      <p:sp>
        <p:nvSpPr>
          <p:cNvPr id="3" name="Content Placeholder 2"/>
          <p:cNvSpPr>
            <a:spLocks noGrp="1"/>
          </p:cNvSpPr>
          <p:nvPr>
            <p:ph idx="1"/>
          </p:nvPr>
        </p:nvSpPr>
        <p:spPr/>
        <p:txBody>
          <a:bodyPr>
            <a:normAutofit/>
          </a:bodyPr>
          <a:lstStyle/>
          <a:p>
            <a:pPr>
              <a:lnSpc>
                <a:spcPct val="80000"/>
              </a:lnSpc>
            </a:pPr>
            <a:r>
              <a:rPr lang="en-US" dirty="0">
                <a:latin typeface="Microsoft Himalaya" charset="0"/>
              </a:rPr>
              <a:t>Recording attendance </a:t>
            </a:r>
          </a:p>
          <a:p>
            <a:pPr>
              <a:lnSpc>
                <a:spcPct val="80000"/>
              </a:lnSpc>
            </a:pPr>
            <a:endParaRPr lang="en-US" dirty="0">
              <a:latin typeface="Microsoft Himalaya" charset="0"/>
            </a:endParaRPr>
          </a:p>
          <a:p>
            <a:pPr>
              <a:lnSpc>
                <a:spcPct val="80000"/>
              </a:lnSpc>
            </a:pPr>
            <a:r>
              <a:rPr lang="en-US" dirty="0" smtClean="0">
                <a:latin typeface="Microsoft Himalaya" charset="0"/>
              </a:rPr>
              <a:t>View </a:t>
            </a:r>
            <a:r>
              <a:rPr lang="en-US" dirty="0">
                <a:latin typeface="Microsoft Himalaya" charset="0"/>
              </a:rPr>
              <a:t>Attendance Report</a:t>
            </a:r>
          </a:p>
          <a:p>
            <a:pPr>
              <a:lnSpc>
                <a:spcPct val="80000"/>
              </a:lnSpc>
            </a:pPr>
            <a:endParaRPr lang="en-US" dirty="0" smtClean="0">
              <a:latin typeface="Microsoft Himalaya" charset="0"/>
            </a:endParaRPr>
          </a:p>
          <a:p>
            <a:pPr>
              <a:lnSpc>
                <a:spcPct val="80000"/>
              </a:lnSpc>
            </a:pPr>
            <a:r>
              <a:rPr lang="en-US" dirty="0" smtClean="0">
                <a:latin typeface="Microsoft Himalaya" charset="0"/>
              </a:rPr>
              <a:t>Granting/Rejecting Leave Application</a:t>
            </a:r>
            <a:endParaRPr lang="en-US" dirty="0">
              <a:latin typeface="Microsoft Himalaya" charset="0"/>
            </a:endParaRPr>
          </a:p>
        </p:txBody>
      </p:sp>
    </p:spTree>
    <p:extLst>
      <p:ext uri="{BB962C8B-B14F-4D97-AF65-F5344CB8AC3E}">
        <p14:creationId xmlns:p14="http://schemas.microsoft.com/office/powerpoint/2010/main" val="179567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nSpc>
                <a:spcPct val="80000"/>
              </a:lnSpc>
              <a:buNone/>
            </a:pPr>
            <a:r>
              <a:rPr lang="en-US" b="1" dirty="0">
                <a:latin typeface="Microsoft Himalaya" charset="0"/>
              </a:rPr>
              <a:t>HARDWARE </a:t>
            </a:r>
            <a:r>
              <a:rPr lang="en-US" b="1" dirty="0" smtClean="0">
                <a:latin typeface="Microsoft Himalaya" charset="0"/>
              </a:rPr>
              <a:t>REQUIREMENTS</a:t>
            </a:r>
          </a:p>
          <a:p>
            <a:pPr>
              <a:lnSpc>
                <a:spcPct val="80000"/>
              </a:lnSpc>
              <a:buNone/>
            </a:pPr>
            <a:r>
              <a:rPr lang="en-US" b="1" dirty="0" smtClean="0">
                <a:latin typeface="Microsoft Himalaya" charset="0"/>
              </a:rPr>
              <a:t> </a:t>
            </a:r>
            <a:r>
              <a:rPr lang="en-US" b="1" dirty="0">
                <a:latin typeface="Microsoft Himalaya" charset="0"/>
              </a:rPr>
              <a:t>SPECIFICATION :</a:t>
            </a:r>
          </a:p>
          <a:p>
            <a:pPr>
              <a:lnSpc>
                <a:spcPct val="80000"/>
              </a:lnSpc>
              <a:buNone/>
            </a:pPr>
            <a:r>
              <a:rPr lang="en-US" dirty="0">
                <a:latin typeface="Microsoft Himalaya" charset="0"/>
              </a:rPr>
              <a:t> </a:t>
            </a:r>
          </a:p>
          <a:p>
            <a:pPr>
              <a:lnSpc>
                <a:spcPct val="80000"/>
              </a:lnSpc>
              <a:buNone/>
            </a:pPr>
            <a:r>
              <a:rPr lang="en-US" dirty="0">
                <a:latin typeface="Microsoft Himalaya" charset="0"/>
              </a:rPr>
              <a:t>	Processor		:       </a:t>
            </a:r>
            <a:r>
              <a:rPr lang="en-US" dirty="0" smtClean="0">
                <a:latin typeface="Microsoft Himalaya" charset="0"/>
              </a:rPr>
              <a:t>Intel </a:t>
            </a:r>
            <a:r>
              <a:rPr lang="en-US" dirty="0">
                <a:latin typeface="Microsoft Himalaya" charset="0"/>
              </a:rPr>
              <a:t>Family</a:t>
            </a:r>
          </a:p>
          <a:p>
            <a:pPr>
              <a:lnSpc>
                <a:spcPct val="80000"/>
              </a:lnSpc>
              <a:buNone/>
            </a:pPr>
            <a:r>
              <a:rPr lang="en-US" dirty="0">
                <a:latin typeface="Microsoft Himalaya" charset="0"/>
              </a:rPr>
              <a:t>	Processor Speed	:       250MHz to 667 MHz</a:t>
            </a:r>
          </a:p>
          <a:p>
            <a:pPr>
              <a:lnSpc>
                <a:spcPct val="80000"/>
              </a:lnSpc>
              <a:buNone/>
            </a:pPr>
            <a:r>
              <a:rPr lang="en-US" dirty="0">
                <a:latin typeface="Microsoft Himalaya" charset="0"/>
              </a:rPr>
              <a:t>	RAM			:       256 MB to 512 MB</a:t>
            </a:r>
          </a:p>
          <a:p>
            <a:pPr>
              <a:lnSpc>
                <a:spcPct val="80000"/>
              </a:lnSpc>
              <a:buNone/>
            </a:pPr>
            <a:r>
              <a:rPr lang="en-US" dirty="0">
                <a:latin typeface="Microsoft Himalaya" charset="0"/>
              </a:rPr>
              <a:t>	Hard Disk 		:       40 GB</a:t>
            </a:r>
          </a:p>
          <a:p>
            <a:pPr>
              <a:lnSpc>
                <a:spcPct val="80000"/>
              </a:lnSpc>
              <a:buNone/>
            </a:pPr>
            <a:r>
              <a:rPr lang="en-US" dirty="0">
                <a:latin typeface="Microsoft Himalaya" charset="0"/>
              </a:rPr>
              <a:t>	</a:t>
            </a:r>
            <a:r>
              <a:rPr lang="en-US" b="1" dirty="0">
                <a:latin typeface="Microsoft Himalaya" charset="0"/>
              </a:rPr>
              <a:t> </a:t>
            </a:r>
            <a:endParaRPr lang="en-US" dirty="0">
              <a:latin typeface="Microsoft Himalaya" charset="0"/>
            </a:endParaRPr>
          </a:p>
          <a:p>
            <a:pPr>
              <a:lnSpc>
                <a:spcPct val="80000"/>
              </a:lnSpc>
              <a:buNone/>
            </a:pPr>
            <a:r>
              <a:rPr lang="en-US" b="1" dirty="0">
                <a:latin typeface="Microsoft Himalaya" charset="0"/>
              </a:rPr>
              <a:t>SOFTWARE </a:t>
            </a:r>
            <a:r>
              <a:rPr lang="en-US" b="1" dirty="0" smtClean="0">
                <a:latin typeface="Microsoft Himalaya" charset="0"/>
              </a:rPr>
              <a:t>REQUIREMENTS</a:t>
            </a:r>
          </a:p>
          <a:p>
            <a:pPr>
              <a:lnSpc>
                <a:spcPct val="80000"/>
              </a:lnSpc>
              <a:buNone/>
            </a:pPr>
            <a:r>
              <a:rPr lang="en-US" b="1" dirty="0" smtClean="0">
                <a:latin typeface="Microsoft Himalaya" charset="0"/>
              </a:rPr>
              <a:t> </a:t>
            </a:r>
            <a:r>
              <a:rPr lang="en-US" b="1" dirty="0">
                <a:latin typeface="Microsoft Himalaya" charset="0"/>
              </a:rPr>
              <a:t>SPECIFICATION :</a:t>
            </a:r>
          </a:p>
          <a:p>
            <a:pPr>
              <a:lnSpc>
                <a:spcPct val="80000"/>
              </a:lnSpc>
              <a:buNone/>
            </a:pPr>
            <a:r>
              <a:rPr lang="en-US" dirty="0">
                <a:latin typeface="Microsoft Himalaya" charset="0"/>
              </a:rPr>
              <a:t> </a:t>
            </a:r>
          </a:p>
          <a:p>
            <a:pPr>
              <a:lnSpc>
                <a:spcPct val="80000"/>
              </a:lnSpc>
              <a:buNone/>
            </a:pPr>
            <a:r>
              <a:rPr lang="en-US" dirty="0">
                <a:latin typeface="Microsoft Himalaya" charset="0"/>
              </a:rPr>
              <a:t>	Front End           	 :      </a:t>
            </a:r>
            <a:r>
              <a:rPr lang="en-US" dirty="0" smtClean="0">
                <a:latin typeface="Microsoft Himalaya" charset="0"/>
              </a:rPr>
              <a:t>HTML5/HTML</a:t>
            </a:r>
          </a:p>
          <a:p>
            <a:pPr>
              <a:lnSpc>
                <a:spcPct val="80000"/>
              </a:lnSpc>
              <a:buNone/>
            </a:pPr>
            <a:r>
              <a:rPr lang="en-US" dirty="0">
                <a:latin typeface="Microsoft Himalaya" charset="0"/>
              </a:rPr>
              <a:t>	</a:t>
            </a:r>
            <a:r>
              <a:rPr lang="en-US" dirty="0" smtClean="0">
                <a:latin typeface="Microsoft Himalaya" charset="0"/>
              </a:rPr>
              <a:t>Middle ware		 :      PHP</a:t>
            </a:r>
          </a:p>
          <a:p>
            <a:pPr>
              <a:lnSpc>
                <a:spcPct val="80000"/>
              </a:lnSpc>
              <a:buNone/>
            </a:pPr>
            <a:r>
              <a:rPr lang="en-US" dirty="0">
                <a:latin typeface="Microsoft Himalaya" charset="0"/>
              </a:rPr>
              <a:t>	</a:t>
            </a:r>
            <a:r>
              <a:rPr lang="en-US" dirty="0" smtClean="0">
                <a:latin typeface="Microsoft Himalaya" charset="0"/>
              </a:rPr>
              <a:t>Back End		 :      SQL</a:t>
            </a:r>
            <a:endParaRPr lang="en-US" dirty="0">
              <a:latin typeface="Microsoft Himalaya" charset="0"/>
            </a:endParaRPr>
          </a:p>
          <a:p>
            <a:pPr>
              <a:lnSpc>
                <a:spcPct val="80000"/>
              </a:lnSpc>
              <a:buNone/>
            </a:pPr>
            <a:r>
              <a:rPr lang="en-US" dirty="0">
                <a:latin typeface="Microsoft Himalaya" charset="0"/>
              </a:rPr>
              <a:t>	Operating System	 :      </a:t>
            </a:r>
            <a:r>
              <a:rPr lang="en-US" dirty="0" smtClean="0">
                <a:latin typeface="Microsoft Himalaya" charset="0"/>
              </a:rPr>
              <a:t>64 bit Architecture</a:t>
            </a:r>
            <a:endParaRPr lang="en-US" dirty="0">
              <a:latin typeface="Microsoft Himalaya" charset="0"/>
            </a:endParaRPr>
          </a:p>
          <a:p>
            <a:pPr>
              <a:lnSpc>
                <a:spcPct val="80000"/>
              </a:lnSpc>
            </a:pPr>
            <a:endParaRPr lang="en-US" dirty="0">
              <a:latin typeface="Microsoft Himalaya" charset="0"/>
            </a:endParaRPr>
          </a:p>
          <a:p>
            <a:endParaRPr lang="en-US" dirty="0"/>
          </a:p>
        </p:txBody>
      </p:sp>
    </p:spTree>
    <p:extLst>
      <p:ext uri="{BB962C8B-B14F-4D97-AF65-F5344CB8AC3E}">
        <p14:creationId xmlns:p14="http://schemas.microsoft.com/office/powerpoint/2010/main" val="3356446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Microsoft Himalaya" charset="0"/>
              </a:rPr>
              <a:t>The structure of the software is as follows</a:t>
            </a:r>
            <a:r>
              <a:rPr lang="en-US" sz="2400" dirty="0" smtClean="0">
                <a:latin typeface="Microsoft Himalaya" charset="0"/>
              </a:rPr>
              <a:t>:</a:t>
            </a:r>
            <a:endParaRPr lang="en-US" sz="2400" dirty="0">
              <a:latin typeface="+mn-lt"/>
            </a:endParaRPr>
          </a:p>
        </p:txBody>
      </p:sp>
      <p:pic>
        <p:nvPicPr>
          <p:cNvPr id="4" name="Picture 13" descr="Picture1"/>
          <p:cNvPicPr>
            <a:picLocks noGrp="1" noChangeAspect="1" noChangeArrowheads="1"/>
          </p:cNvPicPr>
          <p:nvPr>
            <p:ph idx="1"/>
          </p:nvPr>
        </p:nvPicPr>
        <p:blipFill>
          <a:blip r:embed="rId2">
            <a:lum bright="-20000" contrast="40000"/>
            <a:extLst>
              <a:ext uri="{28A0092B-C50C-407E-A947-70E740481C1C}">
                <a14:useLocalDpi xmlns:a14="http://schemas.microsoft.com/office/drawing/2010/main" val="0"/>
              </a:ext>
            </a:extLst>
          </a:blip>
          <a:srcRect l="1528" r="1528"/>
          <a:stretch>
            <a:fillRect/>
          </a:stretch>
        </p:blipFill>
        <p:spPr>
          <a:noFill/>
        </p:spPr>
      </p:pic>
    </p:spTree>
    <p:extLst>
      <p:ext uri="{BB962C8B-B14F-4D97-AF65-F5344CB8AC3E}">
        <p14:creationId xmlns:p14="http://schemas.microsoft.com/office/powerpoint/2010/main" val="185669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3838" y="1634706"/>
            <a:ext cx="5539771" cy="2123658"/>
          </a:xfrm>
          <a:prstGeom prst="rect">
            <a:avLst/>
          </a:prstGeom>
          <a:noFill/>
        </p:spPr>
        <p:txBody>
          <a:bodyPr wrap="square" rtlCol="0">
            <a:spAutoFit/>
          </a:bodyPr>
          <a:lstStyle/>
          <a:p>
            <a:pPr algn="ctr"/>
            <a:r>
              <a:rPr lang="en-US" sz="4400" dirty="0">
                <a:latin typeface="+mj-lt"/>
              </a:rPr>
              <a:t>The following are some of the </a:t>
            </a:r>
            <a:endParaRPr lang="en-US" sz="4400" dirty="0" smtClean="0">
              <a:latin typeface="+mj-lt"/>
            </a:endParaRPr>
          </a:p>
          <a:p>
            <a:pPr algn="ctr"/>
            <a:r>
              <a:rPr lang="en-US" sz="4400" dirty="0" smtClean="0">
                <a:latin typeface="+mj-lt"/>
              </a:rPr>
              <a:t>screen shots:</a:t>
            </a:r>
            <a:endParaRPr lang="en-US" sz="4400" dirty="0">
              <a:latin typeface="+mj-lt"/>
            </a:endParaRPr>
          </a:p>
        </p:txBody>
      </p:sp>
    </p:spTree>
    <p:extLst>
      <p:ext uri="{BB962C8B-B14F-4D97-AF65-F5344CB8AC3E}">
        <p14:creationId xmlns:p14="http://schemas.microsoft.com/office/powerpoint/2010/main" val="3774721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57</TotalTime>
  <Words>163</Words>
  <Application>Microsoft Macintosh PowerPoint</Application>
  <PresentationFormat>On-screen Show (4:3)</PresentationFormat>
  <Paragraphs>61</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Pushpin</vt:lpstr>
      <vt:lpstr>Leave Application Management</vt:lpstr>
      <vt:lpstr>Introduction</vt:lpstr>
      <vt:lpstr>Existing System</vt:lpstr>
      <vt:lpstr>Modules</vt:lpstr>
      <vt:lpstr>Student Module</vt:lpstr>
      <vt:lpstr>Teacher Module</vt:lpstr>
      <vt:lpstr>PowerPoint Presentation</vt:lpstr>
      <vt:lpstr>The structure of the software is as follows:</vt:lpstr>
      <vt:lpstr>PowerPoint Presentation</vt:lpstr>
      <vt:lpstr>Main Page</vt:lpstr>
      <vt:lpstr>Login Page</vt:lpstr>
      <vt:lpstr>Student Page</vt:lpstr>
      <vt:lpstr>Leaveform Page</vt:lpstr>
      <vt:lpstr>Submit Page</vt:lpstr>
      <vt:lpstr>Teacher Page</vt:lpstr>
      <vt:lpstr>Attendance Page</vt:lpstr>
      <vt:lpstr>Grant Attendance Page</vt:lpstr>
      <vt:lpstr>Update Attendance</vt:lpstr>
      <vt:lpstr>Grant Application Page</vt:lpstr>
      <vt:lpstr>Application Status Page</vt:lpstr>
      <vt:lpstr>Conclusion</vt:lpstr>
      <vt:lpstr>Thank You</vt:lpstr>
    </vt:vector>
  </TitlesOfParts>
  <Company>Darwin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Leave Application Management</dc:title>
  <dc:creator>Amol Modi</dc:creator>
  <cp:lastModifiedBy>Amol Modi</cp:lastModifiedBy>
  <cp:revision>6</cp:revision>
  <dcterms:created xsi:type="dcterms:W3CDTF">2014-09-27T08:28:02Z</dcterms:created>
  <dcterms:modified xsi:type="dcterms:W3CDTF">2014-09-28T17:04:06Z</dcterms:modified>
</cp:coreProperties>
</file>